
<file path=[Content_Types].xml><?xml version="1.0" encoding="utf-8"?>
<Types xmlns="http://schemas.openxmlformats.org/package/2006/content-types">
  <Default Extension="fntdata" ContentType="application/x-fontdata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5" r:id="rId10"/>
    <p:sldId id="274" r:id="rId11"/>
    <p:sldId id="279" r:id="rId12"/>
    <p:sldId id="280" r:id="rId13"/>
    <p:sldId id="272" r:id="rId14"/>
    <p:sldId id="273" r:id="rId15"/>
    <p:sldId id="276" r:id="rId16"/>
    <p:sldId id="277" r:id="rId17"/>
    <p:sldId id="265" r:id="rId18"/>
    <p:sldId id="281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Comfortaa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3C81F3"/>
    <a:srgbClr val="4C2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6"/>
    <p:restoredTop sz="94859"/>
  </p:normalViewPr>
  <p:slideViewPr>
    <p:cSldViewPr snapToGrid="0">
      <p:cViewPr varScale="1">
        <p:scale>
          <a:sx n="281" d="100"/>
          <a:sy n="281" d="100"/>
        </p:scale>
        <p:origin x="14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90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6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 is a scale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factorthat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affects the influence of the prior distribution </a:t>
            </a: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the posterior distribution by setting the value of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x0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Equation 12 proportional to the number of side chains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imental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with r l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31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74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659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103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603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1a156d6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51a156d6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1a156d6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51a156d6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96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92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Protein backbone dihedral angle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>
                <a:solidFill>
                  <a:schemeClr val="dk1"/>
                </a:solidFill>
              </a:rPr>
              <a:t>A backbone dihedral angle of a protein is the internal angles {</a:t>
            </a:r>
            <a:r>
              <a:rPr lang="el-GR" altLang="zh-CN" dirty="0">
                <a:solidFill>
                  <a:schemeClr val="dk1"/>
                </a:solidFill>
              </a:rPr>
              <a:t>φ, ψ} </a:t>
            </a:r>
            <a:r>
              <a:rPr lang="en-US" altLang="zh-CN" dirty="0">
                <a:solidFill>
                  <a:schemeClr val="dk1"/>
                </a:solidFill>
              </a:rPr>
              <a:t>of polypeptide backbone at the C</a:t>
            </a:r>
            <a:r>
              <a:rPr lang="el-GR" altLang="zh-CN" baseline="-25000" dirty="0">
                <a:solidFill>
                  <a:schemeClr val="dk1"/>
                </a:solidFill>
              </a:rPr>
              <a:t>α</a:t>
            </a:r>
            <a:r>
              <a:rPr lang="el-GR" altLang="zh-CN" dirty="0">
                <a:solidFill>
                  <a:schemeClr val="dk1"/>
                </a:solidFill>
              </a:rPr>
              <a:t> (</a:t>
            </a:r>
            <a:r>
              <a:rPr lang="en-US" altLang="zh-CN" dirty="0">
                <a:solidFill>
                  <a:schemeClr val="dk1"/>
                </a:solidFill>
              </a:rPr>
              <a:t>point) which two adjacent amino acid residues (planes) meet.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Secondary structure is the local 3D structure of a protein region.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Three major protein secondary structure are: </a:t>
            </a:r>
            <a:r>
              <a:rPr lang="el-GR" altLang="zh-CN" dirty="0">
                <a:solidFill>
                  <a:schemeClr val="dk1"/>
                </a:solidFill>
              </a:rPr>
              <a:t>α-</a:t>
            </a:r>
            <a:r>
              <a:rPr lang="en-US" altLang="zh-CN" dirty="0">
                <a:solidFill>
                  <a:schemeClr val="dk1"/>
                </a:solidFill>
              </a:rPr>
              <a:t>helix, </a:t>
            </a:r>
            <a:r>
              <a:rPr lang="el-GR" altLang="zh-CN" dirty="0">
                <a:solidFill>
                  <a:schemeClr val="dk1"/>
                </a:solidFill>
              </a:rPr>
              <a:t>β-</a:t>
            </a:r>
            <a:r>
              <a:rPr lang="en-US" altLang="zh-CN" dirty="0">
                <a:solidFill>
                  <a:schemeClr val="dk1"/>
                </a:solidFill>
              </a:rPr>
              <a:t>sheets, poly-proline II helix (PPII).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、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73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46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95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30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1a156d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1a156d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18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C2A7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C0F0CF-76F3-5C48-A4F0-997B930882D0}"/>
              </a:ext>
            </a:extLst>
          </p:cNvPr>
          <p:cNvSpPr/>
          <p:nvPr/>
        </p:nvSpPr>
        <p:spPr>
          <a:xfrm>
            <a:off x="513976" y="262217"/>
            <a:ext cx="8116048" cy="45652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475" y="75625"/>
            <a:ext cx="884100" cy="1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24100" y="1442800"/>
            <a:ext cx="7495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sz="24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Discrete Molecular Dynamics Potential Function Based on Bayesian Statistics</a:t>
            </a:r>
            <a:endParaRPr sz="13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781600" y="3475690"/>
            <a:ext cx="358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omfortaa"/>
                <a:ea typeface="Comfortaa"/>
                <a:cs typeface="Comfortaa"/>
                <a:sym typeface="Comfortaa"/>
              </a:rPr>
              <a:t>Gangtong Huang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omfortaa"/>
                <a:ea typeface="Comfortaa"/>
                <a:cs typeface="Comfortaa"/>
                <a:sym typeface="Comfortaa"/>
              </a:rPr>
              <a:t>Zhenzhen Zhang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072000" y="275624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sz="13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CPSC 8420 Final Project</a:t>
            </a:r>
            <a:endParaRPr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2034D10-0BFE-164E-91B7-126FB3D981A8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B1338740-53D6-2E46-80D8-4420F86C472B}"/>
              </a:ext>
            </a:extLst>
          </p:cNvPr>
          <p:cNvSpPr txBox="1"/>
          <p:nvPr/>
        </p:nvSpPr>
        <p:spPr>
          <a:xfrm>
            <a:off x="1130175" y="372037"/>
            <a:ext cx="693546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Solution of large linear equation set with SVD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BC61B96C-12D2-DC4A-830A-FCF9CD0D707D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Bayesian</a:t>
            </a:r>
            <a:r>
              <a:rPr lang="zh-CN" altLang="en-US" dirty="0">
                <a:latin typeface="Comfortaa"/>
              </a:rPr>
              <a:t> </a:t>
            </a:r>
            <a:r>
              <a:rPr lang="en-US" altLang="zh-CN" dirty="0">
                <a:latin typeface="Comfortaa"/>
              </a:rPr>
              <a:t>statistics</a:t>
            </a:r>
            <a:r>
              <a:rPr lang="zh-CN" altLang="en-US" dirty="0">
                <a:latin typeface="Comfortaa"/>
              </a:rPr>
              <a:t> </a:t>
            </a:r>
            <a:r>
              <a:rPr lang="en-US" altLang="zh-CN" dirty="0">
                <a:latin typeface="Comfortaa"/>
              </a:rPr>
              <a:t>to overdetermined linear equation set</a:t>
            </a:r>
            <a:endParaRPr lang="en-US" dirty="0">
              <a:latin typeface="Comfortaa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28F3BC4-38E5-9941-A411-DAD6C0F8423B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E3C79E-25BB-6D47-49AC-D6928BF4618B}"/>
                  </a:ext>
                </a:extLst>
              </p:cNvPr>
              <p:cNvSpPr txBox="1"/>
              <p:nvPr/>
            </p:nvSpPr>
            <p:spPr>
              <a:xfrm>
                <a:off x="2333535" y="1575658"/>
                <a:ext cx="4476930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E3C79E-25BB-6D47-49AC-D6928BF4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35" y="1575658"/>
                <a:ext cx="4476930" cy="243143"/>
              </a:xfrm>
              <a:prstGeom prst="rect">
                <a:avLst/>
              </a:prstGeom>
              <a:blipFill>
                <a:blip r:embed="rId3"/>
                <a:stretch>
                  <a:fillRect l="-28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Google Shape;94;p16">
            <a:extLst>
              <a:ext uri="{FF2B5EF4-FFF2-40B4-BE49-F238E27FC236}">
                <a16:creationId xmlns:a16="http://schemas.microsoft.com/office/drawing/2014/main" id="{7D79235A-EF7B-A2E5-9F42-973D0DF2CEE2}"/>
              </a:ext>
            </a:extLst>
          </p:cNvPr>
          <p:cNvSpPr txBox="1"/>
          <p:nvPr/>
        </p:nvSpPr>
        <p:spPr>
          <a:xfrm>
            <a:off x="1147036" y="226270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By taking the logs of each side of above equations: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466DB1-9489-CEE0-38A7-BA9E54FFCC97}"/>
              </a:ext>
            </a:extLst>
          </p:cNvPr>
          <p:cNvSpPr/>
          <p:nvPr/>
        </p:nvSpPr>
        <p:spPr>
          <a:xfrm>
            <a:off x="1147036" y="3763493"/>
            <a:ext cx="7202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mfortaa"/>
              </a:rPr>
              <a:t>The problem will turn to solve the resulting linear equations by SVD.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F624FA-89A4-3DA1-D13A-01E71C1830D3}"/>
                  </a:ext>
                </a:extLst>
              </p:cNvPr>
              <p:cNvSpPr txBox="1"/>
              <p:nvPr/>
            </p:nvSpPr>
            <p:spPr>
              <a:xfrm>
                <a:off x="1757800" y="2841675"/>
                <a:ext cx="5628400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F624FA-89A4-3DA1-D13A-01E71C18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800" y="2841675"/>
                <a:ext cx="5628400" cy="322396"/>
              </a:xfrm>
              <a:prstGeom prst="rect">
                <a:avLst/>
              </a:prstGeom>
              <a:blipFill>
                <a:blip r:embed="rId4"/>
                <a:stretch>
                  <a:fillRect l="-22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11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2034D10-0BFE-164E-91B7-126FB3D981A8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B1338740-53D6-2E46-80D8-4420F86C472B}"/>
              </a:ext>
            </a:extLst>
          </p:cNvPr>
          <p:cNvSpPr txBox="1"/>
          <p:nvPr/>
        </p:nvSpPr>
        <p:spPr>
          <a:xfrm>
            <a:off x="1130175" y="372037"/>
            <a:ext cx="693546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Solution of large linear equation set with SVD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BC61B96C-12D2-DC4A-830A-FCF9CD0D707D}"/>
              </a:ext>
            </a:extLst>
          </p:cNvPr>
          <p:cNvSpPr txBox="1"/>
          <p:nvPr/>
        </p:nvSpPr>
        <p:spPr>
          <a:xfrm>
            <a:off x="1147036" y="834966"/>
            <a:ext cx="720238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Create matrix and vectors for SVD</a:t>
            </a:r>
          </a:p>
          <a:p>
            <a:pPr lvl="0"/>
            <a:r>
              <a:rPr lang="en-US" dirty="0">
                <a:latin typeface="Comfortaa"/>
              </a:rPr>
              <a:t>For each amino acid in the center, we have</a:t>
            </a: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28F3BC4-38E5-9941-A411-DAD6C0F8423B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7FB726-D4EE-553E-35B7-89E41E5156B9}"/>
                  </a:ext>
                </a:extLst>
              </p:cNvPr>
              <p:cNvSpPr txBox="1"/>
              <p:nvPr/>
            </p:nvSpPr>
            <p:spPr>
              <a:xfrm>
                <a:off x="4243192" y="1446483"/>
                <a:ext cx="6576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7FB726-D4EE-553E-35B7-89E41E515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92" y="1446483"/>
                <a:ext cx="657616" cy="215444"/>
              </a:xfrm>
              <a:prstGeom prst="rect">
                <a:avLst/>
              </a:prstGeom>
              <a:blipFill>
                <a:blip r:embed="rId3"/>
                <a:stretch>
                  <a:fillRect l="-5769" r="-576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59314510-C6E3-AF88-EF38-E71981C9F37E}"/>
              </a:ext>
            </a:extLst>
          </p:cNvPr>
          <p:cNvSpPr txBox="1"/>
          <p:nvPr/>
        </p:nvSpPr>
        <p:spPr>
          <a:xfrm>
            <a:off x="1107762" y="3269565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Dimension of A:</a:t>
            </a:r>
            <a:r>
              <a:rPr lang="zh-CN" altLang="en-US" dirty="0">
                <a:latin typeface="Comfortaa"/>
              </a:rPr>
              <a:t> </a:t>
            </a:r>
            <a:r>
              <a:rPr lang="en-US" altLang="zh-CN" dirty="0">
                <a:latin typeface="Comfortaa"/>
              </a:rPr>
              <a:t>M x N</a:t>
            </a:r>
            <a:r>
              <a:rPr lang="zh-CN" altLang="en-US" dirty="0">
                <a:latin typeface="Comfortaa"/>
              </a:rPr>
              <a:t> </a:t>
            </a:r>
            <a:r>
              <a:rPr lang="en-US" altLang="zh-CN" dirty="0">
                <a:latin typeface="Comfortaa"/>
              </a:rPr>
              <a:t>(only 0 and 1)</a:t>
            </a:r>
            <a:endParaRPr lang="en-US" dirty="0">
              <a:latin typeface="Comforta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9B7D6-F6B6-B036-F498-60AA77E810F5}"/>
              </a:ext>
            </a:extLst>
          </p:cNvPr>
          <p:cNvCxnSpPr>
            <a:cxnSpLocks/>
          </p:cNvCxnSpPr>
          <p:nvPr/>
        </p:nvCxnSpPr>
        <p:spPr>
          <a:xfrm>
            <a:off x="1708793" y="1978082"/>
            <a:ext cx="0" cy="243907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753FEB-A5F8-E32F-2522-A49CCC18BEE7}"/>
              </a:ext>
            </a:extLst>
          </p:cNvPr>
          <p:cNvCxnSpPr>
            <a:cxnSpLocks/>
          </p:cNvCxnSpPr>
          <p:nvPr/>
        </p:nvCxnSpPr>
        <p:spPr>
          <a:xfrm>
            <a:off x="2091307" y="1978082"/>
            <a:ext cx="0" cy="243907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B19A7F-F11C-7671-5836-08011C185D78}"/>
              </a:ext>
            </a:extLst>
          </p:cNvPr>
          <p:cNvSpPr txBox="1"/>
          <p:nvPr/>
        </p:nvSpPr>
        <p:spPr>
          <a:xfrm>
            <a:off x="1634107" y="219326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7D31"/>
                </a:solidFill>
                <a:latin typeface="Comfortaa"/>
              </a:rPr>
              <a:t>i+1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345CF-722E-68B4-306F-0A3C7638DC66}"/>
              </a:ext>
            </a:extLst>
          </p:cNvPr>
          <p:cNvSpPr txBox="1"/>
          <p:nvPr/>
        </p:nvSpPr>
        <p:spPr>
          <a:xfrm>
            <a:off x="1251593" y="219326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7D31"/>
                </a:solidFill>
                <a:latin typeface="Comfortaa"/>
              </a:rPr>
              <a:t>i-1</a:t>
            </a:r>
          </a:p>
        </p:txBody>
      </p:sp>
      <p:sp>
        <p:nvSpPr>
          <p:cNvPr id="21" name="Google Shape;94;p16">
            <a:extLst>
              <a:ext uri="{FF2B5EF4-FFF2-40B4-BE49-F238E27FC236}">
                <a16:creationId xmlns:a16="http://schemas.microsoft.com/office/drawing/2014/main" id="{679BD664-3FF0-9567-0C1B-D960CCA9B5A7}"/>
              </a:ext>
            </a:extLst>
          </p:cNvPr>
          <p:cNvSpPr txBox="1"/>
          <p:nvPr/>
        </p:nvSpPr>
        <p:spPr>
          <a:xfrm>
            <a:off x="1119024" y="3671582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Dimension of B: M x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D547C8-7F66-65D3-0B2C-3CA4CFF4846A}"/>
              </a:ext>
            </a:extLst>
          </p:cNvPr>
          <p:cNvCxnSpPr>
            <a:cxnSpLocks/>
          </p:cNvCxnSpPr>
          <p:nvPr/>
        </p:nvCxnSpPr>
        <p:spPr>
          <a:xfrm>
            <a:off x="1877924" y="2775757"/>
            <a:ext cx="0" cy="243907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546424-751F-BED4-3FF8-1E05B8F8B06A}"/>
              </a:ext>
            </a:extLst>
          </p:cNvPr>
          <p:cNvSpPr txBox="1"/>
          <p:nvPr/>
        </p:nvSpPr>
        <p:spPr>
          <a:xfrm>
            <a:off x="1420725" y="29909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7D31"/>
                </a:solidFill>
                <a:latin typeface="Comfortaa"/>
              </a:rPr>
              <a:t>i+1 or i-1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94;p16">
                <a:extLst>
                  <a:ext uri="{FF2B5EF4-FFF2-40B4-BE49-F238E27FC236}">
                    <a16:creationId xmlns:a16="http://schemas.microsoft.com/office/drawing/2014/main" id="{BA9EEA67-94FC-2D3B-E076-9548C6868ACB}"/>
                  </a:ext>
                </a:extLst>
              </p:cNvPr>
              <p:cNvSpPr txBox="1"/>
              <p:nvPr/>
            </p:nvSpPr>
            <p:spPr>
              <a:xfrm>
                <a:off x="1147036" y="1682461"/>
                <a:ext cx="720238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dirty="0">
                    <a:latin typeface="Comfortaa"/>
                  </a:rPr>
                  <a:t>M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20 × </m:t>
                    </m:r>
                  </m:oMath>
                </a14:m>
                <a:r>
                  <a:rPr lang="en-US" dirty="0">
                    <a:latin typeface="Comfortaa"/>
                  </a:rPr>
                  <a:t>#_of_possible_secondary_structures ( 2 or 3 ) </a:t>
                </a:r>
              </a:p>
            </p:txBody>
          </p:sp>
        </mc:Choice>
        <mc:Fallback xmlns="">
          <p:sp>
            <p:nvSpPr>
              <p:cNvPr id="26" name="Google Shape;94;p16">
                <a:extLst>
                  <a:ext uri="{FF2B5EF4-FFF2-40B4-BE49-F238E27FC236}">
                    <a16:creationId xmlns:a16="http://schemas.microsoft.com/office/drawing/2014/main" id="{BA9EEA67-94FC-2D3B-E076-9548C686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" y="1682461"/>
                <a:ext cx="7202382" cy="400079"/>
              </a:xfrm>
              <a:prstGeom prst="rect">
                <a:avLst/>
              </a:prstGeom>
              <a:blipFill>
                <a:blip r:embed="rId4"/>
                <a:stretch>
                  <a:fillRect l="-352"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94;p16">
                <a:extLst>
                  <a:ext uri="{FF2B5EF4-FFF2-40B4-BE49-F238E27FC236}">
                    <a16:creationId xmlns:a16="http://schemas.microsoft.com/office/drawing/2014/main" id="{3664E8BA-E909-889E-079A-70FCAC156192}"/>
                  </a:ext>
                </a:extLst>
              </p:cNvPr>
              <p:cNvSpPr txBox="1"/>
              <p:nvPr/>
            </p:nvSpPr>
            <p:spPr>
              <a:xfrm>
                <a:off x="1147036" y="2480022"/>
                <a:ext cx="720238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dirty="0">
                    <a:latin typeface="Comfortaa"/>
                  </a:rPr>
                  <a:t>N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2 × </m:t>
                    </m:r>
                  </m:oMath>
                </a14:m>
                <a:r>
                  <a:rPr lang="en-US" dirty="0">
                    <a:latin typeface="Comfortaa"/>
                  </a:rPr>
                  <a:t>#_of_possible_secondary_structures ( 2 or 3 )</a:t>
                </a:r>
              </a:p>
            </p:txBody>
          </p:sp>
        </mc:Choice>
        <mc:Fallback xmlns="">
          <p:sp>
            <p:nvSpPr>
              <p:cNvPr id="28" name="Google Shape;94;p16">
                <a:extLst>
                  <a:ext uri="{FF2B5EF4-FFF2-40B4-BE49-F238E27FC236}">
                    <a16:creationId xmlns:a16="http://schemas.microsoft.com/office/drawing/2014/main" id="{3664E8BA-E909-889E-079A-70FCAC156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" y="2480022"/>
                <a:ext cx="7202382" cy="400079"/>
              </a:xfrm>
              <a:prstGeom prst="rect">
                <a:avLst/>
              </a:prstGeom>
              <a:blipFill>
                <a:blip r:embed="rId5"/>
                <a:stretch>
                  <a:fillRect l="-352"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oogle Shape;94;p16">
            <a:extLst>
              <a:ext uri="{FF2B5EF4-FFF2-40B4-BE49-F238E27FC236}">
                <a16:creationId xmlns:a16="http://schemas.microsoft.com/office/drawing/2014/main" id="{50257FF8-3AAB-3720-6947-69D2136B0D96}"/>
              </a:ext>
            </a:extLst>
          </p:cNvPr>
          <p:cNvSpPr txBox="1"/>
          <p:nvPr/>
        </p:nvSpPr>
        <p:spPr>
          <a:xfrm>
            <a:off x="1130175" y="4067043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Dimension of X: N x 1</a:t>
            </a:r>
          </a:p>
        </p:txBody>
      </p:sp>
    </p:spTree>
    <p:extLst>
      <p:ext uri="{BB962C8B-B14F-4D97-AF65-F5344CB8AC3E}">
        <p14:creationId xmlns:p14="http://schemas.microsoft.com/office/powerpoint/2010/main" val="37915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EB6F2728-F9BE-9E4E-8FD1-F8B1573792FC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5">
            <a:extLst>
              <a:ext uri="{FF2B5EF4-FFF2-40B4-BE49-F238E27FC236}">
                <a16:creationId xmlns:a16="http://schemas.microsoft.com/office/drawing/2014/main" id="{1C4E4B22-7B79-E14C-B2E5-C4FD222B0E01}"/>
              </a:ext>
            </a:extLst>
          </p:cNvPr>
          <p:cNvSpPr txBox="1"/>
          <p:nvPr/>
        </p:nvSpPr>
        <p:spPr>
          <a:xfrm>
            <a:off x="1130175" y="372037"/>
            <a:ext cx="693546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Correction and smoothing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94;p16">
            <a:extLst>
              <a:ext uri="{FF2B5EF4-FFF2-40B4-BE49-F238E27FC236}">
                <a16:creationId xmlns:a16="http://schemas.microsoft.com/office/drawing/2014/main" id="{FA3EDB77-C2AB-69E7-F201-34555D70AB10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Smoothing</a:t>
            </a: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2E8C2EA7-678A-0D79-C2DB-509676CCE28B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1862A-76EA-3FD0-1CE1-81912491FEC1}"/>
              </a:ext>
            </a:extLst>
          </p:cNvPr>
          <p:cNvSpPr/>
          <p:nvPr/>
        </p:nvSpPr>
        <p:spPr>
          <a:xfrm>
            <a:off x="434606" y="4571408"/>
            <a:ext cx="832659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Comfortaa"/>
              </a:rPr>
              <a:t>[ 1 ] Dunbrack Jr, Roland L., and Fred E. Cohen. "Bayesian statistical analysis of protein side‐chain rotamer preferences." Protein Science 6.8 (1997): 1661-1681.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1B467B-BB82-5D12-6972-6F25CDC057B4}"/>
                  </a:ext>
                </a:extLst>
              </p:cNvPr>
              <p:cNvSpPr txBox="1"/>
              <p:nvPr/>
            </p:nvSpPr>
            <p:spPr>
              <a:xfrm>
                <a:off x="2266488" y="2226186"/>
                <a:ext cx="4662834" cy="89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×5,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1B467B-BB82-5D12-6972-6F25CDC0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88" y="2226186"/>
                <a:ext cx="4662834" cy="890052"/>
              </a:xfrm>
              <a:prstGeom prst="rect">
                <a:avLst/>
              </a:prstGeom>
              <a:blipFill>
                <a:blip r:embed="rId3"/>
                <a:stretch>
                  <a:fillRect l="-4076" t="-204225" b="-29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974BEC-973F-7056-4E4A-E2D09F57F4FD}"/>
                  </a:ext>
                </a:extLst>
              </p:cNvPr>
              <p:cNvSpPr txBox="1"/>
              <p:nvPr/>
            </p:nvSpPr>
            <p:spPr>
              <a:xfrm>
                <a:off x="1227489" y="1219656"/>
                <a:ext cx="6051377" cy="969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omfortaa"/>
                  </a:rPr>
                  <a:t>N = number of possible secondary structures ( 2 or 3 )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omfortaa"/>
                  </a:rPr>
                  <a:t>Proportionality constant K = 0.5 [ 1 ]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omfortaa"/>
                  </a:rPr>
                  <a:t>Number of occurrence: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US" dirty="0">
                    <a:latin typeface="Comfortaa"/>
                  </a:rPr>
                  <a:t> with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Comforta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latin typeface="Comforta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974BEC-973F-7056-4E4A-E2D09F57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89" y="1219656"/>
                <a:ext cx="6051377" cy="969176"/>
              </a:xfrm>
              <a:prstGeom prst="rect">
                <a:avLst/>
              </a:prstGeom>
              <a:blipFill>
                <a:blip r:embed="rId4"/>
                <a:stretch>
                  <a:fillRect l="-188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4;p16">
                <a:extLst>
                  <a:ext uri="{FF2B5EF4-FFF2-40B4-BE49-F238E27FC236}">
                    <a16:creationId xmlns:a16="http://schemas.microsoft.com/office/drawing/2014/main" id="{707EB24E-4B1E-5004-9457-C818C267F596}"/>
                  </a:ext>
                </a:extLst>
              </p:cNvPr>
              <p:cNvSpPr txBox="1"/>
              <p:nvPr/>
            </p:nvSpPr>
            <p:spPr>
              <a:xfrm>
                <a:off x="1147036" y="3145460"/>
                <a:ext cx="7202382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dirty="0">
                    <a:latin typeface="Comfortaa"/>
                  </a:rPr>
                  <a:t>The two-dimensional posterior estimation is based on the Dirichlet distribution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Comforta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latin typeface="Comfortaa"/>
                </a:endParaRPr>
              </a:p>
            </p:txBody>
          </p:sp>
        </mc:Choice>
        <mc:Fallback xmlns="">
          <p:sp>
            <p:nvSpPr>
              <p:cNvPr id="14" name="Google Shape;94;p16">
                <a:extLst>
                  <a:ext uri="{FF2B5EF4-FFF2-40B4-BE49-F238E27FC236}">
                    <a16:creationId xmlns:a16="http://schemas.microsoft.com/office/drawing/2014/main" id="{707EB24E-4B1E-5004-9457-C818C267F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" y="3145460"/>
                <a:ext cx="7202382" cy="615523"/>
              </a:xfrm>
              <a:prstGeom prst="rect">
                <a:avLst/>
              </a:prstGeom>
              <a:blipFill>
                <a:blip r:embed="rId5"/>
                <a:stretch>
                  <a:fillRect l="-352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75;p15">
            <a:extLst>
              <a:ext uri="{FF2B5EF4-FFF2-40B4-BE49-F238E27FC236}">
                <a16:creationId xmlns:a16="http://schemas.microsoft.com/office/drawing/2014/main" id="{20264786-BF7F-0886-DF28-42158AC9F8C3}"/>
              </a:ext>
            </a:extLst>
          </p:cNvPr>
          <p:cNvSpPr/>
          <p:nvPr/>
        </p:nvSpPr>
        <p:spPr>
          <a:xfrm>
            <a:off x="998034" y="3291217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BD2A7E-F165-62E5-DEAC-BDF975963352}"/>
                  </a:ext>
                </a:extLst>
              </p:cNvPr>
              <p:cNvSpPr/>
              <p:nvPr/>
            </p:nvSpPr>
            <p:spPr>
              <a:xfrm>
                <a:off x="3257252" y="3841754"/>
                <a:ext cx="3499099" cy="342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𝐷𝑖𝑟𝑖𝑐h𝑙𝑒𝑡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BD2A7E-F165-62E5-DEAC-BDF975963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52" y="3841754"/>
                <a:ext cx="3499099" cy="342466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EB6F2728-F9BE-9E4E-8FD1-F8B1573792FC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5">
            <a:extLst>
              <a:ext uri="{FF2B5EF4-FFF2-40B4-BE49-F238E27FC236}">
                <a16:creationId xmlns:a16="http://schemas.microsoft.com/office/drawing/2014/main" id="{1C4E4B22-7B79-E14C-B2E5-C4FD222B0E01}"/>
              </a:ext>
            </a:extLst>
          </p:cNvPr>
          <p:cNvSpPr txBox="1"/>
          <p:nvPr/>
        </p:nvSpPr>
        <p:spPr>
          <a:xfrm>
            <a:off x="1130175" y="372037"/>
            <a:ext cx="693546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Correction and smoothing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94;p16">
            <a:extLst>
              <a:ext uri="{FF2B5EF4-FFF2-40B4-BE49-F238E27FC236}">
                <a16:creationId xmlns:a16="http://schemas.microsoft.com/office/drawing/2014/main" id="{FA3EDB77-C2AB-69E7-F201-34555D70AB10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Distribution</a:t>
            </a: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2E8C2EA7-678A-0D79-C2DB-509676CCE28B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4;p16">
                <a:extLst>
                  <a:ext uri="{FF2B5EF4-FFF2-40B4-BE49-F238E27FC236}">
                    <a16:creationId xmlns:a16="http://schemas.microsoft.com/office/drawing/2014/main" id="{457D979D-F1E4-33ED-A6C8-C671B9A06C90}"/>
                  </a:ext>
                </a:extLst>
              </p:cNvPr>
              <p:cNvSpPr txBox="1"/>
              <p:nvPr/>
            </p:nvSpPr>
            <p:spPr>
              <a:xfrm>
                <a:off x="1147036" y="1186600"/>
                <a:ext cx="7202382" cy="223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Comfortaa"/>
                  </a:rPr>
                  <a:t>The two-dimensional posterior estimation is based on the Dirichlet distribution at each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dirty="0">
                    <a:latin typeface="Comforta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1200" dirty="0">
                  <a:latin typeface="Comfortaa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𝐷𝑖𝑟𝑖𝑐h𝑙𝑒𝑡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0|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−1, 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Comfortaa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Comfortaa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1200" dirty="0">
                  <a:latin typeface="Comforta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Comfortaa"/>
                  </a:rPr>
                  <a:t>where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200" dirty="0">
                    <a:latin typeface="Comforta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200" dirty="0">
                    <a:latin typeface="Comfortaa"/>
                  </a:rPr>
                  <a:t> dependent probabilities are determined from the SVD equations with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200" dirty="0">
                    <a:latin typeface="Comforta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200" dirty="0">
                    <a:latin typeface="Comfortaa"/>
                  </a:rPr>
                  <a:t> dependent data obtained with weighting function. </a:t>
                </a:r>
              </a:p>
            </p:txBody>
          </p:sp>
        </mc:Choice>
        <mc:Fallback xmlns="">
          <p:sp>
            <p:nvSpPr>
              <p:cNvPr id="9" name="Google Shape;94;p16">
                <a:extLst>
                  <a:ext uri="{FF2B5EF4-FFF2-40B4-BE49-F238E27FC236}">
                    <a16:creationId xmlns:a16="http://schemas.microsoft.com/office/drawing/2014/main" id="{457D979D-F1E4-33ED-A6C8-C671B9A0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" y="1186600"/>
                <a:ext cx="7202382" cy="2236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B61862A-76EA-3FD0-1CE1-81912491FEC1}"/>
              </a:ext>
            </a:extLst>
          </p:cNvPr>
          <p:cNvSpPr/>
          <p:nvPr/>
        </p:nvSpPr>
        <p:spPr>
          <a:xfrm>
            <a:off x="434606" y="4571408"/>
            <a:ext cx="832659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Comfortaa"/>
              </a:rPr>
              <a:t>[ 1 ] Dunbrack Jr, Roland L., and Fred E. Cohen. "Bayesian statistical analysis of protein side‐chain rotamer preferences." Protein Science 6.8 (1997): 1661-1681.</a:t>
            </a:r>
          </a:p>
        </p:txBody>
      </p:sp>
    </p:spTree>
    <p:extLst>
      <p:ext uri="{BB962C8B-B14F-4D97-AF65-F5344CB8AC3E}">
        <p14:creationId xmlns:p14="http://schemas.microsoft.com/office/powerpoint/2010/main" val="345579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124;p19">
            <a:extLst>
              <a:ext uri="{FF2B5EF4-FFF2-40B4-BE49-F238E27FC236}">
                <a16:creationId xmlns:a16="http://schemas.microsoft.com/office/drawing/2014/main" id="{C69AEC6E-1659-5E44-B9AB-FF8EAC384DE6}"/>
              </a:ext>
            </a:extLst>
          </p:cNvPr>
          <p:cNvSpPr txBox="1"/>
          <p:nvPr/>
        </p:nvSpPr>
        <p:spPr>
          <a:xfrm>
            <a:off x="2781600" y="1147212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Comfortaa"/>
                <a:ea typeface="Comfortaa"/>
                <a:cs typeface="Comfortaa"/>
                <a:sym typeface="Comfortaa"/>
              </a:rPr>
              <a:t>Result</a:t>
            </a:r>
            <a:r>
              <a:rPr lang="zh-CN" sz="2400" dirty="0">
                <a:latin typeface="Comfortaa"/>
                <a:ea typeface="Comfortaa"/>
                <a:cs typeface="Comfortaa"/>
                <a:sym typeface="Comfortaa"/>
              </a:rPr>
              <a:t>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Google Shape;125;p19">
            <a:extLst>
              <a:ext uri="{FF2B5EF4-FFF2-40B4-BE49-F238E27FC236}">
                <a16:creationId xmlns:a16="http://schemas.microsoft.com/office/drawing/2014/main" id="{7A6F54CB-E684-2B41-B29B-9CD67F47EECF}"/>
              </a:ext>
            </a:extLst>
          </p:cNvPr>
          <p:cNvSpPr/>
          <p:nvPr/>
        </p:nvSpPr>
        <p:spPr>
          <a:xfrm>
            <a:off x="2591501" y="2357275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6;p19">
            <a:extLst>
              <a:ext uri="{FF2B5EF4-FFF2-40B4-BE49-F238E27FC236}">
                <a16:creationId xmlns:a16="http://schemas.microsoft.com/office/drawing/2014/main" id="{F903CF93-84D4-0F47-BD49-1A658F3C3734}"/>
              </a:ext>
            </a:extLst>
          </p:cNvPr>
          <p:cNvSpPr/>
          <p:nvPr/>
        </p:nvSpPr>
        <p:spPr>
          <a:xfrm>
            <a:off x="2591501" y="2835425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;p19">
            <a:extLst>
              <a:ext uri="{FF2B5EF4-FFF2-40B4-BE49-F238E27FC236}">
                <a16:creationId xmlns:a16="http://schemas.microsoft.com/office/drawing/2014/main" id="{AC33B11A-98BA-DD48-9BA8-B68958B63CD7}"/>
              </a:ext>
            </a:extLst>
          </p:cNvPr>
          <p:cNvSpPr txBox="1"/>
          <p:nvPr/>
        </p:nvSpPr>
        <p:spPr>
          <a:xfrm>
            <a:off x="2876657" y="2245585"/>
            <a:ext cx="44356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Comfortaa"/>
                <a:ea typeface="Comfortaa"/>
                <a:cs typeface="Comfortaa"/>
                <a:sym typeface="Comfortaa"/>
              </a:rPr>
              <a:t>Data Set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26D11215-04A8-7B48-9198-DD5692541E5B}"/>
              </a:ext>
            </a:extLst>
          </p:cNvPr>
          <p:cNvSpPr txBox="1"/>
          <p:nvPr/>
        </p:nvSpPr>
        <p:spPr>
          <a:xfrm>
            <a:off x="2876657" y="2723735"/>
            <a:ext cx="437991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Old and updated potentials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94094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Google Shape;75;p15">
            <a:extLst>
              <a:ext uri="{FF2B5EF4-FFF2-40B4-BE49-F238E27FC236}">
                <a16:creationId xmlns:a16="http://schemas.microsoft.com/office/drawing/2014/main" id="{313EAFAF-0CB1-F406-7B7C-F8DEC0D36F7F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6;p15">
            <a:extLst>
              <a:ext uri="{FF2B5EF4-FFF2-40B4-BE49-F238E27FC236}">
                <a16:creationId xmlns:a16="http://schemas.microsoft.com/office/drawing/2014/main" id="{4A7C39F5-2733-B189-747D-04117CE530BF}"/>
              </a:ext>
            </a:extLst>
          </p:cNvPr>
          <p:cNvSpPr txBox="1"/>
          <p:nvPr/>
        </p:nvSpPr>
        <p:spPr>
          <a:xfrm>
            <a:off x="1130176" y="372037"/>
            <a:ext cx="35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Data</a:t>
            </a:r>
            <a:r>
              <a:rPr lang="zh-CN" altLang="en-US" sz="20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Set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" name="Google Shape;94;p16">
            <a:extLst>
              <a:ext uri="{FF2B5EF4-FFF2-40B4-BE49-F238E27FC236}">
                <a16:creationId xmlns:a16="http://schemas.microsoft.com/office/drawing/2014/main" id="{2A4F4023-63BC-0119-8319-6B59E464EF82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Test Set</a:t>
            </a:r>
          </a:p>
        </p:txBody>
      </p:sp>
      <p:sp>
        <p:nvSpPr>
          <p:cNvPr id="15" name="Google Shape;75;p15">
            <a:extLst>
              <a:ext uri="{FF2B5EF4-FFF2-40B4-BE49-F238E27FC236}">
                <a16:creationId xmlns:a16="http://schemas.microsoft.com/office/drawing/2014/main" id="{B6CE040C-5EFD-0CF5-3AEF-171B9281657E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94;p16">
            <a:extLst>
              <a:ext uri="{FF2B5EF4-FFF2-40B4-BE49-F238E27FC236}">
                <a16:creationId xmlns:a16="http://schemas.microsoft.com/office/drawing/2014/main" id="{3E6CC565-3942-4F79-90D1-95CBC032660F}"/>
              </a:ext>
            </a:extLst>
          </p:cNvPr>
          <p:cNvSpPr txBox="1"/>
          <p:nvPr/>
        </p:nvSpPr>
        <p:spPr>
          <a:xfrm>
            <a:off x="1147036" y="1379925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4, 392 protein structures</a:t>
            </a:r>
          </a:p>
        </p:txBody>
      </p:sp>
      <p:sp>
        <p:nvSpPr>
          <p:cNvPr id="17" name="Google Shape;94;p16">
            <a:extLst>
              <a:ext uri="{FF2B5EF4-FFF2-40B4-BE49-F238E27FC236}">
                <a16:creationId xmlns:a16="http://schemas.microsoft.com/office/drawing/2014/main" id="{D0183926-1CFA-BDDB-67A3-1FB3961F281C}"/>
              </a:ext>
            </a:extLst>
          </p:cNvPr>
          <p:cNvSpPr txBox="1"/>
          <p:nvPr/>
        </p:nvSpPr>
        <p:spPr>
          <a:xfrm>
            <a:off x="1147036" y="1924884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380, 909 three amino acid (triplet) sequences</a:t>
            </a:r>
          </a:p>
        </p:txBody>
      </p:sp>
    </p:spTree>
    <p:extLst>
      <p:ext uri="{BB962C8B-B14F-4D97-AF65-F5344CB8AC3E}">
        <p14:creationId xmlns:p14="http://schemas.microsoft.com/office/powerpoint/2010/main" val="332689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B3832C86-7B5A-BC3D-968F-62B267E6FB83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F6E90E06-A5EF-6DEE-33CC-68D59559CC74}"/>
              </a:ext>
            </a:extLst>
          </p:cNvPr>
          <p:cNvSpPr txBox="1"/>
          <p:nvPr/>
        </p:nvSpPr>
        <p:spPr>
          <a:xfrm>
            <a:off x="1130175" y="372037"/>
            <a:ext cx="58035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Old and updated potentials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9FE541-7D0A-5407-E09D-B65A5608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03" y="1406760"/>
            <a:ext cx="2135264" cy="22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E1C31F-BDEF-9D35-4DB2-841C87C9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06" y="1760767"/>
            <a:ext cx="4010055" cy="21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4;p16">
            <a:extLst>
              <a:ext uri="{FF2B5EF4-FFF2-40B4-BE49-F238E27FC236}">
                <a16:creationId xmlns:a16="http://schemas.microsoft.com/office/drawing/2014/main" id="{C6F7B663-8562-39DF-2800-A4F9451EBEBB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Example of 1 (out of 8000) triplet sequence (N, F, I)</a:t>
            </a:r>
          </a:p>
        </p:txBody>
      </p:sp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F55AAB2A-3A83-4C50-706F-A71A0771D0F7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AACF9-5F55-DB44-9B58-523EB4ABFCB3}"/>
              </a:ext>
            </a:extLst>
          </p:cNvPr>
          <p:cNvCxnSpPr/>
          <p:nvPr/>
        </p:nvCxnSpPr>
        <p:spPr>
          <a:xfrm>
            <a:off x="1931751" y="2351741"/>
            <a:ext cx="199836" cy="678231"/>
          </a:xfrm>
          <a:prstGeom prst="line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5BE584-E315-4FC5-734B-0306B5C7A797}"/>
              </a:ext>
            </a:extLst>
          </p:cNvPr>
          <p:cNvCxnSpPr>
            <a:cxnSpLocks/>
          </p:cNvCxnSpPr>
          <p:nvPr/>
        </p:nvCxnSpPr>
        <p:spPr>
          <a:xfrm>
            <a:off x="2512033" y="2216321"/>
            <a:ext cx="97949" cy="771262"/>
          </a:xfrm>
          <a:prstGeom prst="line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715DC2-B386-B270-E00E-F0AB2180BC2A}"/>
              </a:ext>
            </a:extLst>
          </p:cNvPr>
          <p:cNvSpPr txBox="1"/>
          <p:nvPr/>
        </p:nvSpPr>
        <p:spPr>
          <a:xfrm>
            <a:off x="913101" y="2963125"/>
            <a:ext cx="3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ED7D31"/>
                </a:solidFill>
                <a:latin typeface="Comfortaa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7F97F-2059-46B6-77B0-0F7F9D7304C0}"/>
              </a:ext>
            </a:extLst>
          </p:cNvPr>
          <p:cNvSpPr txBox="1"/>
          <p:nvPr/>
        </p:nvSpPr>
        <p:spPr>
          <a:xfrm>
            <a:off x="2027979" y="1426611"/>
            <a:ext cx="3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ED7D31"/>
                </a:solidFill>
                <a:latin typeface="Comfortaa"/>
              </a:rPr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501AB-FB45-D4E4-A2CD-36C14C354A14}"/>
              </a:ext>
            </a:extLst>
          </p:cNvPr>
          <p:cNvSpPr txBox="1"/>
          <p:nvPr/>
        </p:nvSpPr>
        <p:spPr>
          <a:xfrm>
            <a:off x="3022770" y="2623155"/>
            <a:ext cx="3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ED7D31"/>
                </a:solidFill>
                <a:latin typeface="Comfortaa"/>
              </a:rPr>
              <a:t>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26554-4599-2FCD-969E-A6713E1154B4}"/>
              </a:ext>
            </a:extLst>
          </p:cNvPr>
          <p:cNvSpPr/>
          <p:nvPr/>
        </p:nvSpPr>
        <p:spPr>
          <a:xfrm>
            <a:off x="3568335" y="13440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fortaa"/>
              </a:rPr>
              <a:t>Old</a:t>
            </a:r>
            <a:r>
              <a:rPr lang="en-US" dirty="0">
                <a:latin typeface="Comfortaa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Comfortaa"/>
              </a:rPr>
              <a:t>updated</a:t>
            </a:r>
            <a:r>
              <a:rPr lang="en-US" dirty="0">
                <a:latin typeface="Comfortaa"/>
              </a:rPr>
              <a:t> potential functions</a:t>
            </a:r>
          </a:p>
        </p:txBody>
      </p:sp>
      <p:pic>
        <p:nvPicPr>
          <p:cNvPr id="21" name="Google Shape;100;p16">
            <a:extLst>
              <a:ext uri="{FF2B5EF4-FFF2-40B4-BE49-F238E27FC236}">
                <a16:creationId xmlns:a16="http://schemas.microsoft.com/office/drawing/2014/main" id="{6356DD73-6E83-B205-18FB-95ADE9FFEF1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390" y="3264084"/>
            <a:ext cx="779448" cy="64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154AC7B2-F843-18F2-6BF0-7EC8DCCF0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53" y="2887102"/>
            <a:ext cx="569659" cy="7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810C4079-BE97-2B34-1437-E0D9D6E4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79" y="3520393"/>
            <a:ext cx="818595" cy="6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2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1E02F7-4F3D-8E46-A898-58DC6D25E96F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9" name="Google Shape;149;p22"/>
          <p:cNvSpPr txBox="1"/>
          <p:nvPr/>
        </p:nvSpPr>
        <p:spPr>
          <a:xfrm>
            <a:off x="2781600" y="502233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4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0142E-52C2-035A-8434-7A6B6E978791}"/>
              </a:ext>
            </a:extLst>
          </p:cNvPr>
          <p:cNvSpPr txBox="1"/>
          <p:nvPr/>
        </p:nvSpPr>
        <p:spPr>
          <a:xfrm>
            <a:off x="1227489" y="1074319"/>
            <a:ext cx="6850720" cy="9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omfortaa"/>
              </a:rPr>
              <a:t>We used Bayesian statistics to generate the semi-empirical potential function for enhanced protein secondary structure prediction with high-quality experimentally determined protein structures.</a:t>
            </a:r>
          </a:p>
        </p:txBody>
      </p:sp>
      <p:sp>
        <p:nvSpPr>
          <p:cNvPr id="7" name="Google Shape;149;p22">
            <a:extLst>
              <a:ext uri="{FF2B5EF4-FFF2-40B4-BE49-F238E27FC236}">
                <a16:creationId xmlns:a16="http://schemas.microsoft.com/office/drawing/2014/main" id="{EF9887CE-E500-2967-E8D2-2D7A51C5A20C}"/>
              </a:ext>
            </a:extLst>
          </p:cNvPr>
          <p:cNvSpPr txBox="1"/>
          <p:nvPr/>
        </p:nvSpPr>
        <p:spPr>
          <a:xfrm>
            <a:off x="2781600" y="2129362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Comfortaa"/>
                <a:ea typeface="Comfortaa"/>
                <a:cs typeface="Comfortaa"/>
                <a:sym typeface="Comfortaa"/>
              </a:rPr>
              <a:t>Future Plan</a:t>
            </a:r>
            <a:endParaRPr sz="24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F6E72-C7FC-B7E4-A3B2-7AACFF528E03}"/>
              </a:ext>
            </a:extLst>
          </p:cNvPr>
          <p:cNvSpPr txBox="1"/>
          <p:nvPr/>
        </p:nvSpPr>
        <p:spPr>
          <a:xfrm>
            <a:off x="1227489" y="2804595"/>
            <a:ext cx="7056612" cy="158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dirty="0">
                <a:latin typeface="Comfortaa"/>
              </a:rPr>
              <a:t>We currently only included protein structures obtained with X-ray diffraction. In the future the structures measured with cryogenic electron microscopy (cryo-EM) will also be included.</a:t>
            </a:r>
          </a:p>
          <a:p>
            <a:pPr fontAlgn="base">
              <a:lnSpc>
                <a:spcPct val="150000"/>
              </a:lnSpc>
            </a:pPr>
            <a:r>
              <a:rPr lang="en-US" b="1" dirty="0">
                <a:latin typeface="Comfortaa"/>
              </a:rPr>
              <a:t>The potential functions applicable in our future research needs further tweaking and benchmarking.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1E02F7-4F3D-8E46-A898-58DC6D25E96F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9" name="Google Shape;149;p22"/>
          <p:cNvSpPr txBox="1"/>
          <p:nvPr/>
        </p:nvSpPr>
        <p:spPr>
          <a:xfrm>
            <a:off x="2781613" y="2294700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sz="24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72698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2781600" y="1145200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781600" y="2357275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781600" y="2835425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116825" y="2245525"/>
            <a:ext cx="35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fortaa"/>
                <a:ea typeface="Comfortaa"/>
                <a:cs typeface="Comfortaa"/>
                <a:sym typeface="Comfortaa"/>
              </a:rPr>
              <a:t>Protein Structure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116825" y="2723675"/>
            <a:ext cx="35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fortaa"/>
                <a:ea typeface="Comfortaa"/>
                <a:cs typeface="Comfortaa"/>
                <a:sym typeface="Comfortaa"/>
              </a:rPr>
              <a:t>Molecular Dynamics Simulations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F13E69C4-A875-9242-80AF-82A4D8E8778B}"/>
              </a:ext>
            </a:extLst>
          </p:cNvPr>
          <p:cNvSpPr txBox="1"/>
          <p:nvPr/>
        </p:nvSpPr>
        <p:spPr>
          <a:xfrm>
            <a:off x="3865075" y="61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78;p15">
            <a:extLst>
              <a:ext uri="{FF2B5EF4-FFF2-40B4-BE49-F238E27FC236}">
                <a16:creationId xmlns:a16="http://schemas.microsoft.com/office/drawing/2014/main" id="{D4C9C660-54F8-644C-983B-940DC0C3E557}"/>
              </a:ext>
            </a:extLst>
          </p:cNvPr>
          <p:cNvCxnSpPr/>
          <p:nvPr/>
        </p:nvCxnSpPr>
        <p:spPr>
          <a:xfrm>
            <a:off x="4408213" y="2612597"/>
            <a:ext cx="545100" cy="0"/>
          </a:xfrm>
          <a:prstGeom prst="straightConnector1">
            <a:avLst/>
          </a:prstGeom>
          <a:noFill/>
          <a:ln w="19050" cap="flat" cmpd="sng">
            <a:solidFill>
              <a:srgbClr val="4C2A77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" name="Google Shape;79;p15">
            <a:extLst>
              <a:ext uri="{FF2B5EF4-FFF2-40B4-BE49-F238E27FC236}">
                <a16:creationId xmlns:a16="http://schemas.microsoft.com/office/drawing/2014/main" id="{DA6DB92A-9B74-E34F-B201-C068027AEA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47" t="6539" r="9888" b="1742"/>
          <a:stretch/>
        </p:blipFill>
        <p:spPr>
          <a:xfrm>
            <a:off x="983354" y="1302955"/>
            <a:ext cx="3160286" cy="251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5">
            <a:extLst>
              <a:ext uri="{FF2B5EF4-FFF2-40B4-BE49-F238E27FC236}">
                <a16:creationId xmlns:a16="http://schemas.microsoft.com/office/drawing/2014/main" id="{3578C003-5138-3143-84C1-F0EE978D64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01" t="7733" r="9882" b="5955"/>
          <a:stretch/>
        </p:blipFill>
        <p:spPr>
          <a:xfrm>
            <a:off x="5193775" y="1389994"/>
            <a:ext cx="3020169" cy="236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5;p15">
            <a:extLst>
              <a:ext uri="{FF2B5EF4-FFF2-40B4-BE49-F238E27FC236}">
                <a16:creationId xmlns:a16="http://schemas.microsoft.com/office/drawing/2014/main" id="{ACD34CFC-4A56-F040-A6CB-FD188409BD45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6;p15">
            <a:extLst>
              <a:ext uri="{FF2B5EF4-FFF2-40B4-BE49-F238E27FC236}">
                <a16:creationId xmlns:a16="http://schemas.microsoft.com/office/drawing/2014/main" id="{2C690826-F558-1A4F-AAC8-32EB83F9761A}"/>
              </a:ext>
            </a:extLst>
          </p:cNvPr>
          <p:cNvSpPr txBox="1"/>
          <p:nvPr/>
        </p:nvSpPr>
        <p:spPr>
          <a:xfrm>
            <a:off x="1130176" y="372037"/>
            <a:ext cx="35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fortaa"/>
                <a:ea typeface="Comfortaa"/>
                <a:cs typeface="Comfortaa"/>
                <a:sym typeface="Comfortaa"/>
              </a:rPr>
              <a:t>Protein Structure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03197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1" name="Google Shape;91;p16">
            <a:extLst>
              <a:ext uri="{FF2B5EF4-FFF2-40B4-BE49-F238E27FC236}">
                <a16:creationId xmlns:a16="http://schemas.microsoft.com/office/drawing/2014/main" id="{72B83AF7-7690-484C-BF87-C7CFCE87FA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464" y="2281609"/>
            <a:ext cx="2220876" cy="21903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94;p16">
                <a:extLst>
                  <a:ext uri="{FF2B5EF4-FFF2-40B4-BE49-F238E27FC236}">
                    <a16:creationId xmlns:a16="http://schemas.microsoft.com/office/drawing/2014/main" id="{7D5DD332-4609-0046-AD1B-E0605B4D8B92}"/>
                  </a:ext>
                </a:extLst>
              </p:cNvPr>
              <p:cNvSpPr txBox="1"/>
              <p:nvPr/>
            </p:nvSpPr>
            <p:spPr>
              <a:xfrm>
                <a:off x="1147036" y="834966"/>
                <a:ext cx="7202382" cy="104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latin typeface="Comfortaa"/>
                  </a:rPr>
                  <a:t>Secondary structures </a:t>
                </a:r>
                <a:endParaRPr lang="en-US" dirty="0">
                  <a:latin typeface="Comforta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>
                    <a:latin typeface="Comfortaa"/>
                  </a:rPr>
                  <a:t>The secondary structure elements are correlated with the backbone dihedral angles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>
                    <a:latin typeface="Comfortaa"/>
                  </a:rPr>
                  <a:t>. </a:t>
                </a:r>
              </a:p>
              <a:p>
                <a:pPr lvl="0"/>
                <a:r>
                  <a:rPr lang="en-US" altLang="zh-CN" dirty="0">
                    <a:latin typeface="Comfortaa"/>
                  </a:rPr>
                  <a:t>With a 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altLang="zh-CN" dirty="0">
                    <a:latin typeface="Comfortaa"/>
                  </a:rPr>
                  <a:t>, we can determine the local secondary structure element.</a:t>
                </a:r>
                <a:endParaRPr lang="en-US" dirty="0">
                  <a:latin typeface="Comfortaa"/>
                </a:endParaRPr>
              </a:p>
            </p:txBody>
          </p:sp>
        </mc:Choice>
        <mc:Fallback xmlns="">
          <p:sp>
            <p:nvSpPr>
              <p:cNvPr id="22" name="Google Shape;94;p16">
                <a:extLst>
                  <a:ext uri="{FF2B5EF4-FFF2-40B4-BE49-F238E27FC236}">
                    <a16:creationId xmlns:a16="http://schemas.microsoft.com/office/drawing/2014/main" id="{7D5DD332-4609-0046-AD1B-E0605B4D8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" y="834966"/>
                <a:ext cx="7202382" cy="1046410"/>
              </a:xfrm>
              <a:prstGeom prst="rect">
                <a:avLst/>
              </a:prstGeom>
              <a:blipFill>
                <a:blip r:embed="rId4"/>
                <a:stretch>
                  <a:fillRect l="-352" r="-176"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oogle Shape;96;p16">
            <a:extLst>
              <a:ext uri="{FF2B5EF4-FFF2-40B4-BE49-F238E27FC236}">
                <a16:creationId xmlns:a16="http://schemas.microsoft.com/office/drawing/2014/main" id="{6E7F65AC-92D3-DD43-BCF8-F33D0218F877}"/>
              </a:ext>
            </a:extLst>
          </p:cNvPr>
          <p:cNvCxnSpPr>
            <a:cxnSpLocks/>
          </p:cNvCxnSpPr>
          <p:nvPr/>
        </p:nvCxnSpPr>
        <p:spPr>
          <a:xfrm flipH="1">
            <a:off x="5371906" y="3363827"/>
            <a:ext cx="1230600" cy="811485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98;p16">
            <a:extLst>
              <a:ext uri="{FF2B5EF4-FFF2-40B4-BE49-F238E27FC236}">
                <a16:creationId xmlns:a16="http://schemas.microsoft.com/office/drawing/2014/main" id="{8C375FC4-E263-464C-A26D-BBCB8CB2A5B0}"/>
              </a:ext>
            </a:extLst>
          </p:cNvPr>
          <p:cNvCxnSpPr/>
          <p:nvPr/>
        </p:nvCxnSpPr>
        <p:spPr>
          <a:xfrm rot="10800000">
            <a:off x="5609847" y="2494455"/>
            <a:ext cx="647400" cy="5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9;p16">
            <a:extLst>
              <a:ext uri="{FF2B5EF4-FFF2-40B4-BE49-F238E27FC236}">
                <a16:creationId xmlns:a16="http://schemas.microsoft.com/office/drawing/2014/main" id="{2CFFF15A-56CC-9F49-AB99-67DA8E805B63}"/>
              </a:ext>
            </a:extLst>
          </p:cNvPr>
          <p:cNvSpPr txBox="1"/>
          <p:nvPr/>
        </p:nvSpPr>
        <p:spPr>
          <a:xfrm>
            <a:off x="5412114" y="2469149"/>
            <a:ext cx="42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PPII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Google Shape;100;p16">
            <a:extLst>
              <a:ext uri="{FF2B5EF4-FFF2-40B4-BE49-F238E27FC236}">
                <a16:creationId xmlns:a16="http://schemas.microsoft.com/office/drawing/2014/main" id="{F8D01980-40AB-9E46-9B80-737E800857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223" y="2702297"/>
            <a:ext cx="1093422" cy="907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101;p16">
            <a:extLst>
              <a:ext uri="{FF2B5EF4-FFF2-40B4-BE49-F238E27FC236}">
                <a16:creationId xmlns:a16="http://schemas.microsoft.com/office/drawing/2014/main" id="{B13397D4-3BAC-BC48-AA30-26B948A00B6F}"/>
              </a:ext>
            </a:extLst>
          </p:cNvPr>
          <p:cNvCxnSpPr>
            <a:cxnSpLocks/>
          </p:cNvCxnSpPr>
          <p:nvPr/>
        </p:nvCxnSpPr>
        <p:spPr>
          <a:xfrm flipH="1">
            <a:off x="5559734" y="2746147"/>
            <a:ext cx="1042772" cy="425836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02;p16">
            <a:extLst>
              <a:ext uri="{FF2B5EF4-FFF2-40B4-BE49-F238E27FC236}">
                <a16:creationId xmlns:a16="http://schemas.microsoft.com/office/drawing/2014/main" id="{6EB274E3-43A9-BF4F-9301-8A4294385785}"/>
              </a:ext>
            </a:extLst>
          </p:cNvPr>
          <p:cNvSpPr/>
          <p:nvPr/>
        </p:nvSpPr>
        <p:spPr>
          <a:xfrm>
            <a:off x="4666306" y="3250187"/>
            <a:ext cx="705600" cy="338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B6D7A8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B6D7A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103;p16">
            <a:extLst>
              <a:ext uri="{FF2B5EF4-FFF2-40B4-BE49-F238E27FC236}">
                <a16:creationId xmlns:a16="http://schemas.microsoft.com/office/drawing/2014/main" id="{84D86F17-DFDA-6448-9296-52F779E8AF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0958" y="2135199"/>
            <a:ext cx="1230600" cy="23367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5;p15">
            <a:extLst>
              <a:ext uri="{FF2B5EF4-FFF2-40B4-BE49-F238E27FC236}">
                <a16:creationId xmlns:a16="http://schemas.microsoft.com/office/drawing/2014/main" id="{5E1DF848-B7CF-1E4E-B6F4-BCC09139BB44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6;p15">
            <a:extLst>
              <a:ext uri="{FF2B5EF4-FFF2-40B4-BE49-F238E27FC236}">
                <a16:creationId xmlns:a16="http://schemas.microsoft.com/office/drawing/2014/main" id="{DE7C2DA2-F846-0E48-A39E-2821730C7F41}"/>
              </a:ext>
            </a:extLst>
          </p:cNvPr>
          <p:cNvSpPr txBox="1"/>
          <p:nvPr/>
        </p:nvSpPr>
        <p:spPr>
          <a:xfrm>
            <a:off x="1130176" y="372037"/>
            <a:ext cx="35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dirty="0">
                <a:latin typeface="Comfortaa"/>
                <a:ea typeface="Comfortaa"/>
                <a:cs typeface="Comfortaa"/>
                <a:sym typeface="Comfortaa"/>
              </a:rPr>
              <a:t>Protein Structure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" name="Google Shape;75;p15">
            <a:extLst>
              <a:ext uri="{FF2B5EF4-FFF2-40B4-BE49-F238E27FC236}">
                <a16:creationId xmlns:a16="http://schemas.microsoft.com/office/drawing/2014/main" id="{90C16F05-BA2E-6D41-B327-DC9628FD05A9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F7DD37-B784-9F47-93AC-4AEE6E0D1A11}"/>
              </a:ext>
            </a:extLst>
          </p:cNvPr>
          <p:cNvCxnSpPr>
            <a:cxnSpLocks/>
          </p:cNvCxnSpPr>
          <p:nvPr/>
        </p:nvCxnSpPr>
        <p:spPr>
          <a:xfrm>
            <a:off x="1875981" y="2669583"/>
            <a:ext cx="1497840" cy="0"/>
          </a:xfrm>
          <a:prstGeom prst="straightConnector1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CD35BF-4522-0044-A09E-407F0EB1496D}"/>
              </a:ext>
            </a:extLst>
          </p:cNvPr>
          <p:cNvCxnSpPr>
            <a:cxnSpLocks/>
          </p:cNvCxnSpPr>
          <p:nvPr/>
        </p:nvCxnSpPr>
        <p:spPr>
          <a:xfrm>
            <a:off x="1748557" y="3709489"/>
            <a:ext cx="1625264" cy="0"/>
          </a:xfrm>
          <a:prstGeom prst="straightConnector1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C06CA1E-823F-0E4A-8A98-63D1579DE270}"/>
              </a:ext>
            </a:extLst>
          </p:cNvPr>
          <p:cNvSpPr txBox="1"/>
          <p:nvPr/>
        </p:nvSpPr>
        <p:spPr>
          <a:xfrm>
            <a:off x="2985288" y="229689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Comfortaa"/>
              </a:rPr>
              <a:t>i+1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7A1BF1-D5A1-5C4D-BC32-CD413DCA20CF}"/>
              </a:ext>
            </a:extLst>
          </p:cNvPr>
          <p:cNvSpPr txBox="1"/>
          <p:nvPr/>
        </p:nvSpPr>
        <p:spPr>
          <a:xfrm>
            <a:off x="2985288" y="313905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7D31"/>
                </a:solidFill>
                <a:latin typeface="Comfortaa"/>
              </a:rPr>
              <a:t>i</a:t>
            </a:r>
            <a:endParaRPr lang="en-US" b="1" dirty="0">
              <a:solidFill>
                <a:srgbClr val="ED7D31"/>
              </a:solidFill>
              <a:latin typeface="Comforta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A89C6-4F53-6A4A-A09A-B279CC9AFD07}"/>
              </a:ext>
            </a:extLst>
          </p:cNvPr>
          <p:cNvSpPr txBox="1"/>
          <p:nvPr/>
        </p:nvSpPr>
        <p:spPr>
          <a:xfrm>
            <a:off x="2988054" y="408998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Comfortaa"/>
              </a:rPr>
              <a:t>i-1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5C7F3356-3A2B-AA12-492E-A78D516F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89" y="3771776"/>
            <a:ext cx="755317" cy="9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3AF1467A-1664-9147-A916-963EAFEB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46" y="1885127"/>
            <a:ext cx="1024831" cy="7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2223D-8FC2-B16A-B833-12F9522F1250}"/>
              </a:ext>
            </a:extLst>
          </p:cNvPr>
          <p:cNvSpPr/>
          <p:nvPr/>
        </p:nvSpPr>
        <p:spPr>
          <a:xfrm>
            <a:off x="6390199" y="2561470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Comfortaa"/>
              </a:rPr>
              <a:t>PPII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2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408FEC32-6C86-2A45-9B49-2706536ABDF4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C98CC355-5E33-414D-B9BA-09CC5CF36054}"/>
              </a:ext>
            </a:extLst>
          </p:cNvPr>
          <p:cNvSpPr txBox="1"/>
          <p:nvPr/>
        </p:nvSpPr>
        <p:spPr>
          <a:xfrm>
            <a:off x="1130175" y="372037"/>
            <a:ext cx="493639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Molecular Dynamic Simulations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2ovo" descr="2ovo">
            <a:hlinkClick r:id="" action="ppaction://media"/>
            <a:extLst>
              <a:ext uri="{FF2B5EF4-FFF2-40B4-BE49-F238E27FC236}">
                <a16:creationId xmlns:a16="http://schemas.microsoft.com/office/drawing/2014/main" id="{BCD8E559-DB08-1D49-B164-21DEA039F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4475" y="864449"/>
            <a:ext cx="5159181" cy="3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124;p19">
            <a:extLst>
              <a:ext uri="{FF2B5EF4-FFF2-40B4-BE49-F238E27FC236}">
                <a16:creationId xmlns:a16="http://schemas.microsoft.com/office/drawing/2014/main" id="{C69AEC6E-1659-5E44-B9AB-FF8EAC384DE6}"/>
              </a:ext>
            </a:extLst>
          </p:cNvPr>
          <p:cNvSpPr txBox="1"/>
          <p:nvPr/>
        </p:nvSpPr>
        <p:spPr>
          <a:xfrm>
            <a:off x="2781600" y="1147212"/>
            <a:ext cx="358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latin typeface="Comfortaa"/>
                <a:ea typeface="Comfortaa"/>
                <a:cs typeface="Comfortaa"/>
                <a:sym typeface="Comfortaa"/>
              </a:rPr>
              <a:t>Methods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6D10BF-D2D3-AC41-93A3-84C9B1627DA3}"/>
              </a:ext>
            </a:extLst>
          </p:cNvPr>
          <p:cNvGrpSpPr/>
          <p:nvPr/>
        </p:nvGrpSpPr>
        <p:grpSpPr>
          <a:xfrm>
            <a:off x="2302331" y="2584549"/>
            <a:ext cx="4720840" cy="400079"/>
            <a:chOff x="2302331" y="2559413"/>
            <a:chExt cx="4720840" cy="400079"/>
          </a:xfrm>
        </p:grpSpPr>
        <p:sp>
          <p:nvSpPr>
            <p:cNvPr id="4" name="Google Shape;125;p19">
              <a:extLst>
                <a:ext uri="{FF2B5EF4-FFF2-40B4-BE49-F238E27FC236}">
                  <a16:creationId xmlns:a16="http://schemas.microsoft.com/office/drawing/2014/main" id="{7A6F54CB-E684-2B41-B29B-9CD67F47EECF}"/>
                </a:ext>
              </a:extLst>
            </p:cNvPr>
            <p:cNvSpPr/>
            <p:nvPr/>
          </p:nvSpPr>
          <p:spPr>
            <a:xfrm>
              <a:off x="2302331" y="2671103"/>
              <a:ext cx="176700" cy="176700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;p19">
              <a:extLst>
                <a:ext uri="{FF2B5EF4-FFF2-40B4-BE49-F238E27FC236}">
                  <a16:creationId xmlns:a16="http://schemas.microsoft.com/office/drawing/2014/main" id="{AC33B11A-98BA-DD48-9BA8-B68958B63CD7}"/>
                </a:ext>
              </a:extLst>
            </p:cNvPr>
            <p:cNvSpPr txBox="1"/>
            <p:nvPr/>
          </p:nvSpPr>
          <p:spPr>
            <a:xfrm>
              <a:off x="2587487" y="2559413"/>
              <a:ext cx="443568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en-US" altLang="zh-CN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Bayesian statistics</a:t>
              </a:r>
              <a:endParaRPr dirty="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5DB1FC-7E20-F34C-9950-5AF0429890EE}"/>
              </a:ext>
            </a:extLst>
          </p:cNvPr>
          <p:cNvGrpSpPr/>
          <p:nvPr/>
        </p:nvGrpSpPr>
        <p:grpSpPr>
          <a:xfrm>
            <a:off x="2302331" y="3048800"/>
            <a:ext cx="5101156" cy="400079"/>
            <a:chOff x="2302331" y="3037563"/>
            <a:chExt cx="5101156" cy="400079"/>
          </a:xfrm>
        </p:grpSpPr>
        <p:sp>
          <p:nvSpPr>
            <p:cNvPr id="5" name="Google Shape;126;p19">
              <a:extLst>
                <a:ext uri="{FF2B5EF4-FFF2-40B4-BE49-F238E27FC236}">
                  <a16:creationId xmlns:a16="http://schemas.microsoft.com/office/drawing/2014/main" id="{F903CF93-84D4-0F47-BD49-1A658F3C3734}"/>
                </a:ext>
              </a:extLst>
            </p:cNvPr>
            <p:cNvSpPr/>
            <p:nvPr/>
          </p:nvSpPr>
          <p:spPr>
            <a:xfrm>
              <a:off x="2302331" y="3149253"/>
              <a:ext cx="176700" cy="176700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;p19">
              <a:extLst>
                <a:ext uri="{FF2B5EF4-FFF2-40B4-BE49-F238E27FC236}">
                  <a16:creationId xmlns:a16="http://schemas.microsoft.com/office/drawing/2014/main" id="{26D11215-04A8-7B48-9198-DD5692541E5B}"/>
                </a:ext>
              </a:extLst>
            </p:cNvPr>
            <p:cNvSpPr txBox="1"/>
            <p:nvPr/>
          </p:nvSpPr>
          <p:spPr>
            <a:xfrm>
              <a:off x="2587487" y="3037563"/>
              <a:ext cx="48160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altLang="zh-CN" dirty="0">
                  <a:latin typeface="Comfortaa"/>
                  <a:ea typeface="Comfortaa"/>
                  <a:cs typeface="Comfortaa"/>
                  <a:sym typeface="Comfortaa"/>
                </a:rPr>
                <a:t>Solution of large linear equation set with SVD</a:t>
              </a:r>
              <a:endParaRPr lang="en-US" dirty="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E680-A19C-EE45-B62D-98DD9AFFDBCC}"/>
              </a:ext>
            </a:extLst>
          </p:cNvPr>
          <p:cNvGrpSpPr/>
          <p:nvPr/>
        </p:nvGrpSpPr>
        <p:grpSpPr>
          <a:xfrm>
            <a:off x="2302331" y="3513050"/>
            <a:ext cx="4665066" cy="400079"/>
            <a:chOff x="2302331" y="3513050"/>
            <a:chExt cx="4665066" cy="400079"/>
          </a:xfrm>
        </p:grpSpPr>
        <p:sp>
          <p:nvSpPr>
            <p:cNvPr id="9" name="Google Shape;126;p19">
              <a:extLst>
                <a:ext uri="{FF2B5EF4-FFF2-40B4-BE49-F238E27FC236}">
                  <a16:creationId xmlns:a16="http://schemas.microsoft.com/office/drawing/2014/main" id="{87CDCF3F-6AEA-0F48-8728-2D540B1350BF}"/>
                </a:ext>
              </a:extLst>
            </p:cNvPr>
            <p:cNvSpPr/>
            <p:nvPr/>
          </p:nvSpPr>
          <p:spPr>
            <a:xfrm>
              <a:off x="2302331" y="3624740"/>
              <a:ext cx="176700" cy="176700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;p19">
              <a:extLst>
                <a:ext uri="{FF2B5EF4-FFF2-40B4-BE49-F238E27FC236}">
                  <a16:creationId xmlns:a16="http://schemas.microsoft.com/office/drawing/2014/main" id="{C8F1D516-92CB-3046-9D25-301F9EB07DE0}"/>
                </a:ext>
              </a:extLst>
            </p:cNvPr>
            <p:cNvSpPr txBox="1"/>
            <p:nvPr/>
          </p:nvSpPr>
          <p:spPr>
            <a:xfrm>
              <a:off x="2587487" y="3513050"/>
              <a:ext cx="437991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Correction</a:t>
              </a:r>
              <a:r>
                <a:rPr lang="zh-CN" altLang="en-US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 </a:t>
              </a:r>
              <a:r>
                <a:rPr lang="en-US" altLang="zh-CN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and smoothing</a:t>
              </a:r>
              <a:endParaRPr dirty="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3B51D0-C230-A641-8484-2DB8DD1E3B20}"/>
              </a:ext>
            </a:extLst>
          </p:cNvPr>
          <p:cNvGrpSpPr/>
          <p:nvPr/>
        </p:nvGrpSpPr>
        <p:grpSpPr>
          <a:xfrm>
            <a:off x="2302331" y="2120298"/>
            <a:ext cx="4720840" cy="400079"/>
            <a:chOff x="2302331" y="2120298"/>
            <a:chExt cx="4720840" cy="400079"/>
          </a:xfrm>
        </p:grpSpPr>
        <p:sp>
          <p:nvSpPr>
            <p:cNvPr id="11" name="Google Shape;125;p19">
              <a:extLst>
                <a:ext uri="{FF2B5EF4-FFF2-40B4-BE49-F238E27FC236}">
                  <a16:creationId xmlns:a16="http://schemas.microsoft.com/office/drawing/2014/main" id="{65C4522C-374F-F44C-8D9B-CEC7D01BAED6}"/>
                </a:ext>
              </a:extLst>
            </p:cNvPr>
            <p:cNvSpPr/>
            <p:nvPr/>
          </p:nvSpPr>
          <p:spPr>
            <a:xfrm>
              <a:off x="2302331" y="2231988"/>
              <a:ext cx="176700" cy="176700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63A13FDB-39EA-F54F-B23D-2A35E0FD58DF}"/>
                </a:ext>
              </a:extLst>
            </p:cNvPr>
            <p:cNvSpPr txBox="1"/>
            <p:nvPr/>
          </p:nvSpPr>
          <p:spPr>
            <a:xfrm>
              <a:off x="2587487" y="2120298"/>
              <a:ext cx="443568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latin typeface="Comfortaa"/>
                  <a:ea typeface="Comfortaa"/>
                  <a:cs typeface="Comfortaa"/>
                  <a:sym typeface="Comfortaa"/>
                </a:rPr>
                <a:t>Data</a:t>
              </a:r>
              <a:r>
                <a:rPr lang="zh-CN" altLang="en-US" dirty="0">
                  <a:latin typeface="Comfortaa"/>
                  <a:ea typeface="Comfortaa"/>
                  <a:cs typeface="Comfortaa"/>
                  <a:sym typeface="Comfortaa"/>
                </a:rPr>
                <a:t> </a:t>
              </a:r>
              <a:r>
                <a:rPr lang="en-US" altLang="zh-CN" dirty="0">
                  <a:latin typeface="Comfortaa"/>
                  <a:ea typeface="Comfortaa"/>
                  <a:cs typeface="Comfortaa"/>
                  <a:sym typeface="Comfortaa"/>
                </a:rPr>
                <a:t>Set</a:t>
              </a:r>
              <a:r>
                <a:rPr lang="zh-CN" altLang="en-US" dirty="0">
                  <a:latin typeface="Comfortaa"/>
                  <a:ea typeface="Comfortaa"/>
                  <a:cs typeface="Comfortaa"/>
                  <a:sym typeface="Comfortaa"/>
                </a:rPr>
                <a:t> </a:t>
              </a:r>
              <a:r>
                <a:rPr lang="en-US" altLang="zh-CN" dirty="0">
                  <a:latin typeface="Comfortaa"/>
                  <a:ea typeface="Comfortaa"/>
                  <a:cs typeface="Comfortaa"/>
                  <a:sym typeface="Comfortaa"/>
                </a:rPr>
                <a:t>preparation</a:t>
              </a:r>
              <a:endParaRPr dirty="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96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D527A89A-4A03-B841-8CDF-393CDB69E3E5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4757135A-2ED2-F14C-8503-B3679C6E9305}"/>
              </a:ext>
            </a:extLst>
          </p:cNvPr>
          <p:cNvSpPr txBox="1"/>
          <p:nvPr/>
        </p:nvSpPr>
        <p:spPr>
          <a:xfrm>
            <a:off x="1130176" y="372037"/>
            <a:ext cx="35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Data</a:t>
            </a:r>
            <a:r>
              <a:rPr lang="zh-CN" altLang="en-US" sz="20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Set</a:t>
            </a:r>
            <a:r>
              <a:rPr lang="zh-CN" altLang="en-US" sz="20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altLang="zh-CN" sz="2000" dirty="0">
                <a:latin typeface="Comfortaa"/>
                <a:ea typeface="Comfortaa"/>
                <a:cs typeface="Comfortaa"/>
                <a:sym typeface="Comfortaa"/>
              </a:rPr>
              <a:t>Preparation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9A88FDD1-4274-2D45-BB10-B665AA23D7A9}"/>
              </a:ext>
            </a:extLst>
          </p:cNvPr>
          <p:cNvSpPr txBox="1"/>
          <p:nvPr/>
        </p:nvSpPr>
        <p:spPr>
          <a:xfrm>
            <a:off x="1147036" y="834966"/>
            <a:ext cx="7202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Data website: http://</a:t>
            </a:r>
            <a:r>
              <a:rPr lang="en-US" dirty="0" err="1">
                <a:latin typeface="Comfortaa"/>
              </a:rPr>
              <a:t>dunbrack.fccc.edu</a:t>
            </a:r>
            <a:r>
              <a:rPr lang="en-US" dirty="0">
                <a:latin typeface="Comfortaa"/>
              </a:rPr>
              <a:t>/pisces/ </a:t>
            </a: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32D76F96-6645-6C4D-BD32-23C8CBE5FC6D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4D27FF-DD88-D949-AD14-984D52E8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1380212"/>
            <a:ext cx="5417388" cy="30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0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7ED1A49-03E2-B44A-80DC-49598A91FB25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1B9FF8BF-834B-E043-B01E-2FE517A9CFD9}"/>
              </a:ext>
            </a:extLst>
          </p:cNvPr>
          <p:cNvSpPr txBox="1"/>
          <p:nvPr/>
        </p:nvSpPr>
        <p:spPr>
          <a:xfrm>
            <a:off x="1130176" y="372037"/>
            <a:ext cx="3580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Bayesian statistics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" name="Google Shape;103;p16">
            <a:extLst>
              <a:ext uri="{FF2B5EF4-FFF2-40B4-BE49-F238E27FC236}">
                <a16:creationId xmlns:a16="http://schemas.microsoft.com/office/drawing/2014/main" id="{16B97ABD-C5A1-2949-A51F-20C0779501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465" y="1321447"/>
            <a:ext cx="1230600" cy="2336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AC2ED0-8187-E54D-B24A-D86EE72F4E7C}"/>
              </a:ext>
            </a:extLst>
          </p:cNvPr>
          <p:cNvCxnSpPr>
            <a:cxnSpLocks/>
          </p:cNvCxnSpPr>
          <p:nvPr/>
        </p:nvCxnSpPr>
        <p:spPr>
          <a:xfrm>
            <a:off x="1496488" y="1855831"/>
            <a:ext cx="1497840" cy="0"/>
          </a:xfrm>
          <a:prstGeom prst="straightConnector1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6217EE-F5B1-1449-9B61-058527EA415A}"/>
              </a:ext>
            </a:extLst>
          </p:cNvPr>
          <p:cNvCxnSpPr>
            <a:cxnSpLocks/>
          </p:cNvCxnSpPr>
          <p:nvPr/>
        </p:nvCxnSpPr>
        <p:spPr>
          <a:xfrm>
            <a:off x="1369064" y="2895737"/>
            <a:ext cx="1625264" cy="0"/>
          </a:xfrm>
          <a:prstGeom prst="straightConnector1">
            <a:avLst/>
          </a:prstGeom>
          <a:ln w="1905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11D29A-6225-3D44-8950-10A326365DD5}"/>
              </a:ext>
            </a:extLst>
          </p:cNvPr>
          <p:cNvSpPr txBox="1"/>
          <p:nvPr/>
        </p:nvSpPr>
        <p:spPr>
          <a:xfrm>
            <a:off x="2605795" y="148313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Comfortaa"/>
              </a:rPr>
              <a:t>i+1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01E31-8568-DA44-94C3-950340A3BE4D}"/>
              </a:ext>
            </a:extLst>
          </p:cNvPr>
          <p:cNvSpPr txBox="1"/>
          <p:nvPr/>
        </p:nvSpPr>
        <p:spPr>
          <a:xfrm>
            <a:off x="2605795" y="23253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7D31"/>
                </a:solidFill>
                <a:latin typeface="Comfortaa"/>
              </a:rPr>
              <a:t>i</a:t>
            </a:r>
            <a:endParaRPr lang="en-US" b="1" dirty="0">
              <a:solidFill>
                <a:srgbClr val="ED7D31"/>
              </a:solidFill>
              <a:latin typeface="Comforta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5DC5F-D4FF-7C44-8E0A-0CA69675BC92}"/>
              </a:ext>
            </a:extLst>
          </p:cNvPr>
          <p:cNvSpPr txBox="1"/>
          <p:nvPr/>
        </p:nvSpPr>
        <p:spPr>
          <a:xfrm>
            <a:off x="2608561" y="327623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Comfortaa"/>
              </a:rPr>
              <a:t>i-1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65A857D-DAC8-D44F-BDF8-3855DEDC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87" y="1407428"/>
            <a:ext cx="3625925" cy="2250759"/>
          </a:xfrm>
          <a:prstGeom prst="rect">
            <a:avLst/>
          </a:prstGeom>
        </p:spPr>
      </p:pic>
      <p:sp>
        <p:nvSpPr>
          <p:cNvPr id="13" name="Google Shape;94;p16">
            <a:extLst>
              <a:ext uri="{FF2B5EF4-FFF2-40B4-BE49-F238E27FC236}">
                <a16:creationId xmlns:a16="http://schemas.microsoft.com/office/drawing/2014/main" id="{CCA9B691-DE3B-59AB-D840-ABADD75239AF}"/>
              </a:ext>
            </a:extLst>
          </p:cNvPr>
          <p:cNvSpPr txBox="1"/>
          <p:nvPr/>
        </p:nvSpPr>
        <p:spPr>
          <a:xfrm>
            <a:off x="4639950" y="3658187"/>
            <a:ext cx="317695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000" dirty="0">
                <a:latin typeface="Comfortaa"/>
              </a:rPr>
              <a:t>Distances between CA (</a:t>
            </a:r>
            <a:r>
              <a:rPr lang="en-US" sz="1000" dirty="0" err="1">
                <a:latin typeface="Comfortaa"/>
              </a:rPr>
              <a:t>Å</a:t>
            </a:r>
            <a:r>
              <a:rPr lang="en-US" sz="1000" dirty="0">
                <a:latin typeface="Comfortaa"/>
              </a:rPr>
              <a:t>)</a:t>
            </a:r>
          </a:p>
        </p:txBody>
      </p:sp>
      <p:sp>
        <p:nvSpPr>
          <p:cNvPr id="14" name="Google Shape;94;p16">
            <a:extLst>
              <a:ext uri="{FF2B5EF4-FFF2-40B4-BE49-F238E27FC236}">
                <a16:creationId xmlns:a16="http://schemas.microsoft.com/office/drawing/2014/main" id="{17E6E3BF-68D9-F054-26A1-8641213D73AD}"/>
              </a:ext>
            </a:extLst>
          </p:cNvPr>
          <p:cNvSpPr txBox="1"/>
          <p:nvPr/>
        </p:nvSpPr>
        <p:spPr>
          <a:xfrm rot="16200000">
            <a:off x="2391532" y="2363545"/>
            <a:ext cx="317695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000" dirty="0">
                <a:latin typeface="Comfortaa"/>
              </a:rPr>
              <a:t>20 Amino Acids</a:t>
            </a:r>
          </a:p>
        </p:txBody>
      </p:sp>
      <p:sp>
        <p:nvSpPr>
          <p:cNvPr id="15" name="Google Shape;94;p16">
            <a:extLst>
              <a:ext uri="{FF2B5EF4-FFF2-40B4-BE49-F238E27FC236}">
                <a16:creationId xmlns:a16="http://schemas.microsoft.com/office/drawing/2014/main" id="{FE378CDD-B78F-D039-D387-2CC20F99B026}"/>
              </a:ext>
            </a:extLst>
          </p:cNvPr>
          <p:cNvSpPr txBox="1"/>
          <p:nvPr/>
        </p:nvSpPr>
        <p:spPr>
          <a:xfrm>
            <a:off x="4639950" y="1004532"/>
            <a:ext cx="317695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000" dirty="0">
                <a:latin typeface="Comfortaa"/>
              </a:rPr>
              <a:t>States distance cutoff ( </a:t>
            </a:r>
            <a:r>
              <a:rPr lang="en-US" sz="1000" dirty="0" err="1">
                <a:latin typeface="Comfortaa"/>
              </a:rPr>
              <a:t>D</a:t>
            </a:r>
            <a:r>
              <a:rPr lang="en-US" sz="1000" baseline="-25000" dirty="0" err="1">
                <a:latin typeface="Comfortaa"/>
              </a:rPr>
              <a:t>min</a:t>
            </a:r>
            <a:r>
              <a:rPr lang="en-US" sz="1000" dirty="0">
                <a:latin typeface="Comfortaa"/>
              </a:rPr>
              <a:t>, </a:t>
            </a:r>
            <a:r>
              <a:rPr lang="en-US" sz="1000" dirty="0" err="1">
                <a:latin typeface="Comfortaa"/>
              </a:rPr>
              <a:t>D</a:t>
            </a:r>
            <a:r>
              <a:rPr lang="en-US" sz="1000" baseline="-25000" dirty="0" err="1">
                <a:latin typeface="Comfortaa"/>
              </a:rPr>
              <a:t>max</a:t>
            </a:r>
            <a:r>
              <a:rPr lang="en-US" sz="1000" dirty="0">
                <a:latin typeface="Comfortaa"/>
              </a:rPr>
              <a:t> 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D63D3AD-B89E-9893-45E0-F449CEA5562D}"/>
              </a:ext>
            </a:extLst>
          </p:cNvPr>
          <p:cNvSpPr/>
          <p:nvPr/>
        </p:nvSpPr>
        <p:spPr>
          <a:xfrm>
            <a:off x="1665109" y="1930399"/>
            <a:ext cx="229831" cy="232704"/>
          </a:xfrm>
          <a:prstGeom prst="roundRect">
            <a:avLst/>
          </a:prstGeom>
          <a:noFill/>
          <a:ln w="127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D3AD4B-897F-3528-0A8B-D0FC3084A713}"/>
              </a:ext>
            </a:extLst>
          </p:cNvPr>
          <p:cNvSpPr/>
          <p:nvPr/>
        </p:nvSpPr>
        <p:spPr>
          <a:xfrm>
            <a:off x="1619832" y="2440293"/>
            <a:ext cx="229833" cy="232706"/>
          </a:xfrm>
          <a:prstGeom prst="roundRect">
            <a:avLst/>
          </a:prstGeom>
          <a:noFill/>
          <a:ln w="127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4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3BB68A-E1C6-794E-9F04-5EF86B0B222D}"/>
              </a:ext>
            </a:extLst>
          </p:cNvPr>
          <p:cNvSpPr/>
          <p:nvPr/>
        </p:nvSpPr>
        <p:spPr>
          <a:xfrm>
            <a:off x="513976" y="289111"/>
            <a:ext cx="8116048" cy="4565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7ED1A49-03E2-B44A-80DC-49598A91FB25}"/>
              </a:ext>
            </a:extLst>
          </p:cNvPr>
          <p:cNvSpPr/>
          <p:nvPr/>
        </p:nvSpPr>
        <p:spPr>
          <a:xfrm>
            <a:off x="736401" y="529987"/>
            <a:ext cx="176700" cy="1767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1B9FF8BF-834B-E043-B01E-2FE517A9CFD9}"/>
              </a:ext>
            </a:extLst>
          </p:cNvPr>
          <p:cNvSpPr txBox="1"/>
          <p:nvPr/>
        </p:nvSpPr>
        <p:spPr>
          <a:xfrm>
            <a:off x="1130176" y="372037"/>
            <a:ext cx="3580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Bayesian statistics</a:t>
            </a:r>
            <a:endParaRPr lang="en-US"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C9A94118-B2FB-1440-87F4-8FA03111B2D8}"/>
              </a:ext>
            </a:extLst>
          </p:cNvPr>
          <p:cNvSpPr txBox="1"/>
          <p:nvPr/>
        </p:nvSpPr>
        <p:spPr>
          <a:xfrm>
            <a:off x="1147036" y="834966"/>
            <a:ext cx="720238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fortaa"/>
              </a:rPr>
              <a:t>For a certain sequence of i-1, </a:t>
            </a:r>
            <a:r>
              <a:rPr lang="en-US" dirty="0" err="1">
                <a:latin typeface="Comfortaa"/>
              </a:rPr>
              <a:t>i</a:t>
            </a:r>
            <a:r>
              <a:rPr lang="en-US" dirty="0">
                <a:latin typeface="Comfortaa"/>
              </a:rPr>
              <a:t>, i+1, </a:t>
            </a:r>
            <a:r>
              <a:rPr lang="en-US" altLang="zh-CN" dirty="0">
                <a:latin typeface="Comfortaa"/>
              </a:rPr>
              <a:t>even </a:t>
            </a:r>
            <a:r>
              <a:rPr lang="en-US" dirty="0">
                <a:latin typeface="Comfortaa"/>
              </a:rPr>
              <a:t>if no such sequences exist in the data set</a:t>
            </a:r>
            <a:r>
              <a:rPr lang="en-US">
                <a:latin typeface="Comfortaa"/>
              </a:rPr>
              <a:t>, we </a:t>
            </a:r>
            <a:r>
              <a:rPr lang="en-US" dirty="0">
                <a:latin typeface="Comfortaa"/>
              </a:rPr>
              <a:t>define: </a:t>
            </a: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9A2C6274-DC3F-B142-BE91-6AF0CAE57610}"/>
              </a:ext>
            </a:extLst>
          </p:cNvPr>
          <p:cNvSpPr/>
          <p:nvPr/>
        </p:nvSpPr>
        <p:spPr>
          <a:xfrm>
            <a:off x="998034" y="980723"/>
            <a:ext cx="109728" cy="109728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9D04FB-2F77-7045-AE51-F7BF47E028D3}"/>
                  </a:ext>
                </a:extLst>
              </p:cNvPr>
              <p:cNvSpPr txBox="1"/>
              <p:nvPr/>
            </p:nvSpPr>
            <p:spPr>
              <a:xfrm>
                <a:off x="2428368" y="1882698"/>
                <a:ext cx="4476930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9D04FB-2F77-7045-AE51-F7BF47E02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68" y="1882698"/>
                <a:ext cx="4476930" cy="243143"/>
              </a:xfrm>
              <a:prstGeom prst="rect">
                <a:avLst/>
              </a:prstGeom>
              <a:blipFill>
                <a:blip r:embed="rId3"/>
                <a:stretch>
                  <a:fillRect l="-28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BEA8F0-9D35-1241-BA07-559DE68F8CD2}"/>
                  </a:ext>
                </a:extLst>
              </p:cNvPr>
              <p:cNvSpPr txBox="1"/>
              <p:nvPr/>
            </p:nvSpPr>
            <p:spPr>
              <a:xfrm>
                <a:off x="2046272" y="2223072"/>
                <a:ext cx="5329408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BEA8F0-9D35-1241-BA07-559DE68F8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72" y="2223072"/>
                <a:ext cx="5329408" cy="630044"/>
              </a:xfrm>
              <a:prstGeom prst="rect">
                <a:avLst/>
              </a:prstGeom>
              <a:blipFill>
                <a:blip r:embed="rId4"/>
                <a:stretch>
                  <a:fillRect l="-238" t="-110000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7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763</Words>
  <Application>Microsoft Macintosh PowerPoint</Application>
  <PresentationFormat>On-screen Show (16:9)</PresentationFormat>
  <Paragraphs>276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Comfortaa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 H</cp:lastModifiedBy>
  <cp:revision>199</cp:revision>
  <dcterms:modified xsi:type="dcterms:W3CDTF">2024-07-19T00:43:36Z</dcterms:modified>
</cp:coreProperties>
</file>